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320" r:id="rId2"/>
    <p:sldId id="324" r:id="rId3"/>
    <p:sldId id="325" r:id="rId4"/>
    <p:sldId id="329" r:id="rId5"/>
    <p:sldId id="317" r:id="rId6"/>
    <p:sldId id="332" r:id="rId7"/>
    <p:sldId id="330" r:id="rId8"/>
    <p:sldId id="336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100"/>
    <p:restoredTop sz="62177"/>
  </p:normalViewPr>
  <p:slideViewPr>
    <p:cSldViewPr snapToGrid="0">
      <p:cViewPr varScale="1">
        <p:scale>
          <a:sx n="77" d="100"/>
          <a:sy n="77" d="100"/>
        </p:scale>
        <p:origin x="204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F8EB83-4C79-A342-9135-A9C54C014FD1}" type="datetimeFigureOut">
              <a:rPr kumimoji="1" lang="zh-CN" altLang="en-US" smtClean="0"/>
              <a:t>2024/4/2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94CB9C-E3BA-8549-842B-279FDF4AA36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305999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5E376F-0D4E-833D-4DA1-1C568292F9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CA6AEE17-B6F9-DD95-DFBA-E5D054A8CF6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F3CD2CD4-7FB0-4080-3CD9-215EDE2633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D5CE53E-3B31-6230-A098-6081B06104B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E438FA-68FE-A242-A615-11A76816C181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657482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A33CDFF-28AB-5808-D866-DB74F373EA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D7268366-F3C7-A6FE-436D-C471D9861B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9AA2BAB4-EDBC-E429-8223-7FFDD531D91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B337CDF-8959-DC0C-AFF9-187CE7A3FD8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E438FA-68FE-A242-A615-11A76816C181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62302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97403C-16C3-53BD-A91B-2A33A34CBA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58C42289-A8CE-68C1-4EF8-6CF0806BE6D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AAE9938-F9A7-B82C-2264-C38716EFB8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852950D-DAE3-4771-0D27-F379EF67C24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E438FA-68FE-A242-A615-11A76816C181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429042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47C348-9C5C-6FB8-6233-27EE5B1874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B1805ED9-5EA3-851D-1DDB-E72E603A8C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B8539A32-9C3A-EF35-9261-50E616AC5A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B015107-B458-CF79-2C5B-1C61F9B3A5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E438FA-68FE-A242-A615-11A76816C181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64714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D4929D-CAD7-1398-16FA-AC9AF02017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75FEAD0B-FCDC-CA47-90BE-775C51D4B60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042D35CA-94F5-5BB5-A10F-0B8CB79A9C8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F4B6D28-830F-F481-50F0-DE8DEA3B287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E438FA-68FE-A242-A615-11A76816C181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811108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95AF63-0B61-30D6-6A92-8484E9FB2C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A0738379-9CC0-59AE-AC17-2F75617F2B6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21D21761-BA37-84DB-224D-CE936A7CE07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A5158A4-8B31-DCA4-04EC-F6D9BF5824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E438FA-68FE-A242-A615-11A76816C181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165877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48C395-CF22-0680-6F4F-43E91699F5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F65EB30E-5870-F0AB-FEB1-F3FA641FAE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ABE21A5E-BF6B-44A7-3A61-380695644AC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NeRF models are capable of generating depth maps directly, thereby making it possible to construct geometric relationships between different views.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CCE186F-1A5E-21BD-A274-7D203530E36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E438FA-68FE-A242-A615-11A76816C181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66348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EF340E-3B85-F09E-0089-BA109B0F07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>
            <a:extLst>
              <a:ext uri="{FF2B5EF4-FFF2-40B4-BE49-F238E27FC236}">
                <a16:creationId xmlns:a16="http://schemas.microsoft.com/office/drawing/2014/main" id="{E9BC55B1-73B4-697B-649A-2C1347607F0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>
            <a:extLst>
              <a:ext uri="{FF2B5EF4-FFF2-40B4-BE49-F238E27FC236}">
                <a16:creationId xmlns:a16="http://schemas.microsoft.com/office/drawing/2014/main" id="{372C8A87-5166-21A4-B890-F65640E164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Our Instruct 4D-to-4D achieves high-quality, high-fidelity editing results in both monocular and multi-camera 4D scenes across various tasks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F1E9034-43C0-BB20-C501-BA19BD8223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E438FA-68FE-A242-A615-11A76816C181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51132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7DABC0-A1CC-F125-11C2-4E4C943BC9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BB34165-80C0-E0D9-57DE-3CA318A500F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3DD0C72-46B4-F694-6F45-1F5AADE6F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221E-C339-2A47-8742-1DC54FB847B1}" type="datetimeFigureOut">
              <a:rPr kumimoji="1" lang="zh-CN" altLang="en-US" smtClean="0"/>
              <a:t>2024/4/2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2483AF-D2A0-215E-D212-DA03A1210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A00153-297F-D47E-AAB2-3D73E9A72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71069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7B039B-417B-3E1E-ACB2-7A6DCA665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775FAB7-75D5-ECA4-F246-FE5E7D6B48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6C29B1-5A2C-B6F6-0D4F-21B1C701A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221E-C339-2A47-8742-1DC54FB847B1}" type="datetimeFigureOut">
              <a:rPr kumimoji="1" lang="zh-CN" altLang="en-US" smtClean="0"/>
              <a:t>2024/4/2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B56243-4595-A361-7824-6C6E0F367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5E6D9CF-EEBC-44E7-D715-0A7C0ACA2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2520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D34CA6A-CEA6-7338-0316-6F73B03403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CFDC898-89A6-031C-5D83-B5F5E46E72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AD74521-8EB6-1397-645F-A255BD7A1C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221E-C339-2A47-8742-1DC54FB847B1}" type="datetimeFigureOut">
              <a:rPr kumimoji="1" lang="zh-CN" altLang="en-US" smtClean="0"/>
              <a:t>2024/4/2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A1EC16-63E8-747A-F670-15F7BF5F06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0421E72-F331-1898-CC1D-DE63EAB4D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536198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6B5BD12-A05F-E52F-8B21-A375857DE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32AE199-E570-FF88-B4C3-84CE7617E4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295DEFB-1030-B403-9A0E-47982D33E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221E-C339-2A47-8742-1DC54FB847B1}" type="datetimeFigureOut">
              <a:rPr kumimoji="1" lang="zh-CN" altLang="en-US" smtClean="0"/>
              <a:t>2024/4/2</a:t>
            </a:fld>
            <a:endParaRPr kumimoji="1" lang="zh-CN" altLang="en-US" dirty="0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7CE0200-D745-7666-652E-2B19E6615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D0F7526-50C0-03C3-B9C0-A663BBBD0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95306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A97213-75F4-9309-5686-26230D5ED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3F97D07-393E-F1D1-3475-694558CC27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098737D-99CF-71C1-2567-731BCE87C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221E-C339-2A47-8742-1DC54FB847B1}" type="datetimeFigureOut">
              <a:rPr kumimoji="1" lang="zh-CN" altLang="en-US" smtClean="0"/>
              <a:t>2024/4/2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802674-4762-B696-9785-EE3490BF8A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12325A7-F4D7-CDE7-DD92-8ACD340B1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119714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FFB37F4-38F3-F829-AECB-AAB52BD01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097EBE-162C-F277-0302-18C002E20D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10768F6-CCB3-2A11-9A79-915D31C81A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DE074C0-66AA-2949-CF01-1F26EB4A8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221E-C339-2A47-8742-1DC54FB847B1}" type="datetimeFigureOut">
              <a:rPr kumimoji="1" lang="zh-CN" altLang="en-US" smtClean="0"/>
              <a:t>2024/4/2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DE25A57-57CD-4E85-BC4F-26BB0AAC8D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D3E9F24-78BB-71B9-9C85-E4DC80B39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32781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EB6932E-9F9F-5584-CA04-38F35D82F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F2F96CE-E4FE-32E3-EDB3-426C7D7D96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5AB6FFC-098B-2EFD-7FC7-D48129C498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0AF6BC3-1D64-7763-1F98-40C1EE99C6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85C1E1C-BBFE-9175-D364-4CDB7ADD6F2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41F10A6-EA4B-8EE9-7435-1E6259FB1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221E-C339-2A47-8742-1DC54FB847B1}" type="datetimeFigureOut">
              <a:rPr kumimoji="1" lang="zh-CN" altLang="en-US" smtClean="0"/>
              <a:t>2024/4/2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EDF9085-67C9-6FFF-E66D-0D5B11118F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A80A513-E38D-A774-4AF8-552E9D863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358914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8AF8ECE-427E-5F79-97F7-3398A3803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D551CB1-E9A1-0F9C-55AF-CA167BB5B9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221E-C339-2A47-8742-1DC54FB847B1}" type="datetimeFigureOut">
              <a:rPr kumimoji="1" lang="zh-CN" altLang="en-US" smtClean="0"/>
              <a:t>2024/4/2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E4B4316-C614-098E-441E-37C71E9609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5FF5A78F-7BC5-3E66-D37B-5BD18B96B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57698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AF9DAFE-D929-9A4A-6C76-F81BB194C4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221E-C339-2A47-8742-1DC54FB847B1}" type="datetimeFigureOut">
              <a:rPr kumimoji="1" lang="zh-CN" altLang="en-US" smtClean="0"/>
              <a:t>2024/4/2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EAA9D63-A661-B34E-D767-B80B07CAE9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D69A06AA-B30D-424B-D30F-0D5BF468C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09183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71849B-024B-6A05-0E9E-44147A79CD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B12514-D3AC-A41A-BD40-06AFCE1378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278E1DD-7366-6D24-2559-EE18E8604B1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43742DC-B106-A0EA-0075-29B8C47D2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221E-C339-2A47-8742-1DC54FB847B1}" type="datetimeFigureOut">
              <a:rPr kumimoji="1" lang="zh-CN" altLang="en-US" smtClean="0"/>
              <a:t>2024/4/2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8518475-AEA9-42FB-54EA-EEC5F6033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2F698DC-58C2-D1AF-6251-FC486C5F5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6145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02CAAF-5517-560D-04A7-1695BA328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1BE2CB2-F13C-D25D-C0B7-448BAC1CB7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10EBCBD-0EC4-AC67-A224-3CF1BEF56E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FCC6244-F292-02D3-374C-6E4F617C5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49221E-C339-2A47-8742-1DC54FB847B1}" type="datetimeFigureOut">
              <a:rPr kumimoji="1" lang="zh-CN" altLang="en-US" smtClean="0"/>
              <a:t>2024/4/2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DC199FE-6D13-35A8-4B5D-BF8534CBC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FC9D828-4F2D-A9D8-C65F-65DFF65A4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5158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FF1EEFC-C069-DBBC-2834-A242DACE5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37486C-420B-06DA-C5A5-4FEA5544A5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E5223D0-23E5-AA80-2D5D-A7D875E18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49221E-C339-2A47-8742-1DC54FB847B1}" type="datetimeFigureOut">
              <a:rPr kumimoji="1" lang="zh-CN" altLang="en-US" smtClean="0"/>
              <a:t>2024/4/2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C7254B-B25B-7D3F-9C22-A7F908882F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E4DBAC4-A26C-F1AC-91D9-56B255349C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D50285-1BA1-0D47-BAE7-874A65208C2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25465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p4"/><Relationship Id="rId7" Type="http://schemas.openxmlformats.org/officeDocument/2006/relationships/image" Target="../media/image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765A57-CEC6-DD4E-3567-85D4022EDF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2">
            <a:extLst>
              <a:ext uri="{FF2B5EF4-FFF2-40B4-BE49-F238E27FC236}">
                <a16:creationId xmlns:a16="http://schemas.microsoft.com/office/drawing/2014/main" id="{2E79C5C9-BF11-FEE0-3409-1B0980BC84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66" y="1258026"/>
            <a:ext cx="11549859" cy="2770635"/>
          </a:xfrm>
        </p:spPr>
        <p:txBody>
          <a:bodyPr>
            <a:normAutofit/>
          </a:bodyPr>
          <a:lstStyle/>
          <a:p>
            <a:r>
              <a:rPr lang="en" altLang="zh-CN" b="1" dirty="0">
                <a:latin typeface="Georgia Pro" panose="02040502050405020303" pitchFamily="18" charset="0"/>
              </a:rPr>
              <a:t>Instruct 4D-to-4D</a:t>
            </a:r>
            <a:r>
              <a:rPr lang="en" altLang="zh-CN" dirty="0">
                <a:latin typeface="Georgia Pro" panose="02040502050405020303" pitchFamily="18" charset="0"/>
              </a:rPr>
              <a:t>: Instruction-Guided </a:t>
            </a:r>
            <a:r>
              <a:rPr lang="en" altLang="zh-CN" sz="3200" b="1" dirty="0">
                <a:latin typeface="Georgia Pro" panose="02040502050405020303" pitchFamily="18" charset="0"/>
              </a:rPr>
              <a:t>4D Scene Editing</a:t>
            </a:r>
            <a:endParaRPr lang="en" altLang="zh-CN" sz="3200" b="1" dirty="0">
              <a:solidFill>
                <a:schemeClr val="accent2"/>
              </a:solidFill>
              <a:latin typeface="Georgia Pro" panose="02040502050405020303" pitchFamily="18" charset="0"/>
            </a:endParaRPr>
          </a:p>
          <a:p>
            <a:pPr marL="0" indent="0">
              <a:buNone/>
            </a:pPr>
            <a:r>
              <a:rPr lang="en" altLang="zh-CN" sz="2400" dirty="0">
                <a:latin typeface="Georgia Pro" panose="02040502050405020303" pitchFamily="18" charset="0"/>
              </a:rPr>
              <a:t>	</a:t>
            </a:r>
            <a:endParaRPr lang="en" altLang="zh-CN" sz="2400" dirty="0">
              <a:highlight>
                <a:srgbClr val="FFFF00"/>
              </a:highlight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-US" altLang="zh-CN" sz="2400" dirty="0"/>
          </a:p>
          <a:p>
            <a:pPr marL="0" indent="0">
              <a:buNone/>
            </a:pPr>
            <a:endParaRPr lang="en-US" altLang="zh-CN" sz="2400" dirty="0">
              <a:latin typeface="Georgia Pro" panose="02040502050405020303" pitchFamily="18" charset="0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0B86C36-B71F-0184-1517-BA3433374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3056" y="6276837"/>
            <a:ext cx="2743200" cy="365125"/>
          </a:xfrm>
        </p:spPr>
        <p:txBody>
          <a:bodyPr/>
          <a:lstStyle/>
          <a:p>
            <a:fld id="{0FDCA4AE-C523-7B49-B62D-7D3D9B670670}" type="slidenum">
              <a:rPr kumimoji="1" lang="zh-CN" altLang="en-US" smtClean="0"/>
              <a:pPr/>
              <a:t>1</a:t>
            </a:fld>
            <a:endParaRPr kumimoji="1" lang="zh-CN" altLang="en-US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1DB6D481-8D4C-B9EA-0449-AAE2B83193F3}"/>
              </a:ext>
            </a:extLst>
          </p:cNvPr>
          <p:cNvSpPr txBox="1">
            <a:spLocks/>
          </p:cNvSpPr>
          <p:nvPr/>
        </p:nvSpPr>
        <p:spPr>
          <a:xfrm>
            <a:off x="243910" y="360095"/>
            <a:ext cx="11109889" cy="7543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" altLang="zh-CN" sz="3600" b="1" dirty="0">
                <a:latin typeface="Georgia Pro" panose="02040502050405020303" pitchFamily="18" charset="0"/>
                <a:ea typeface="+mn-ea"/>
                <a:cs typeface="+mn-cs"/>
              </a:rPr>
              <a:t>Instruct 4D-to-4D (CVPR2024)</a:t>
            </a:r>
          </a:p>
        </p:txBody>
      </p:sp>
      <p:sp>
        <p:nvSpPr>
          <p:cNvPr id="3" name="右箭头 2">
            <a:extLst>
              <a:ext uri="{FF2B5EF4-FFF2-40B4-BE49-F238E27FC236}">
                <a16:creationId xmlns:a16="http://schemas.microsoft.com/office/drawing/2014/main" id="{0707130F-90B5-2DCC-899B-5AB540C956BF}"/>
              </a:ext>
            </a:extLst>
          </p:cNvPr>
          <p:cNvSpPr/>
          <p:nvPr/>
        </p:nvSpPr>
        <p:spPr>
          <a:xfrm>
            <a:off x="5619566" y="2797081"/>
            <a:ext cx="2703556" cy="238540"/>
          </a:xfrm>
          <a:prstGeom prst="rightArrow">
            <a:avLst/>
          </a:prstGeom>
          <a:solidFill>
            <a:schemeClr val="tx2">
              <a:alpha val="94000"/>
            </a:schemeClr>
          </a:solidFill>
          <a:ln w="19050">
            <a:solidFill>
              <a:schemeClr val="tx1">
                <a:lumMod val="95000"/>
                <a:lumOff val="5000"/>
                <a:alpha val="69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A9A0580-57B0-C11A-012E-12C90B5063EA}"/>
              </a:ext>
            </a:extLst>
          </p:cNvPr>
          <p:cNvSpPr txBox="1"/>
          <p:nvPr/>
        </p:nvSpPr>
        <p:spPr>
          <a:xfrm>
            <a:off x="5806091" y="2310097"/>
            <a:ext cx="22878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accent6">
                    <a:lumMod val="75000"/>
                  </a:schemeClr>
                </a:solidFill>
                <a:latin typeface="Georgia Pro" panose="02040502050405020303" pitchFamily="18" charset="0"/>
              </a:rPr>
              <a:t>Instruction</a:t>
            </a:r>
            <a:endParaRPr lang="zh-CN" altLang="en-US" sz="2800" b="1" dirty="0">
              <a:solidFill>
                <a:schemeClr val="accent6">
                  <a:lumMod val="75000"/>
                </a:schemeClr>
              </a:solidFill>
              <a:latin typeface="Georgia Pro" panose="02040502050405020303" pitchFamily="18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AA5130E-8DD8-DE56-68C5-02A2003A98B9}"/>
              </a:ext>
            </a:extLst>
          </p:cNvPr>
          <p:cNvSpPr txBox="1"/>
          <p:nvPr/>
        </p:nvSpPr>
        <p:spPr>
          <a:xfrm>
            <a:off x="3300419" y="2672197"/>
            <a:ext cx="22284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accent6">
                    <a:lumMod val="75000"/>
                  </a:schemeClr>
                </a:solidFill>
                <a:latin typeface="Georgia Pro" panose="02040502050405020303" pitchFamily="18" charset="0"/>
              </a:rPr>
              <a:t>Original Image</a:t>
            </a:r>
            <a:endParaRPr lang="zh-CN" altLang="en-US" sz="2400" dirty="0">
              <a:solidFill>
                <a:schemeClr val="accent6">
                  <a:lumMod val="75000"/>
                </a:schemeClr>
              </a:solidFill>
              <a:latin typeface="Georgia Pro" panose="02040502050405020303" pitchFamily="18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C5495A1-92D8-D61D-A920-549037940CC0}"/>
              </a:ext>
            </a:extLst>
          </p:cNvPr>
          <p:cNvSpPr txBox="1"/>
          <p:nvPr/>
        </p:nvSpPr>
        <p:spPr>
          <a:xfrm>
            <a:off x="8354510" y="2690535"/>
            <a:ext cx="20088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accent6">
                    <a:lumMod val="75000"/>
                  </a:schemeClr>
                </a:solidFill>
                <a:latin typeface="Georgia Pro" panose="02040502050405020303" pitchFamily="18" charset="0"/>
              </a:rPr>
              <a:t>Edited Image</a:t>
            </a:r>
            <a:endParaRPr lang="zh-CN" altLang="en-US" sz="2400" dirty="0">
              <a:solidFill>
                <a:schemeClr val="accent6">
                  <a:lumMod val="75000"/>
                </a:schemeClr>
              </a:solidFill>
              <a:latin typeface="Georgia Pro" panose="02040502050405020303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72FC403-020B-28CD-402C-6F960F4BE6F6}"/>
              </a:ext>
            </a:extLst>
          </p:cNvPr>
          <p:cNvSpPr txBox="1"/>
          <p:nvPr/>
        </p:nvSpPr>
        <p:spPr>
          <a:xfrm>
            <a:off x="638250" y="2654741"/>
            <a:ext cx="19046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Georgia Pro" panose="02040502050405020303" pitchFamily="18" charset="0"/>
              </a:rPr>
              <a:t>IP2P (2D):</a:t>
            </a:r>
            <a:endParaRPr lang="zh-CN" altLang="en-US" sz="2800" dirty="0">
              <a:latin typeface="Georgia Pro" panose="02040502050405020303" pitchFamily="18" charset="0"/>
            </a:endParaRPr>
          </a:p>
        </p:txBody>
      </p:sp>
      <p:sp>
        <p:nvSpPr>
          <p:cNvPr id="13" name="右箭头 12">
            <a:extLst>
              <a:ext uri="{FF2B5EF4-FFF2-40B4-BE49-F238E27FC236}">
                <a16:creationId xmlns:a16="http://schemas.microsoft.com/office/drawing/2014/main" id="{82BF7497-19BE-C413-8147-7B7FD7AE0149}"/>
              </a:ext>
            </a:extLst>
          </p:cNvPr>
          <p:cNvSpPr/>
          <p:nvPr/>
        </p:nvSpPr>
        <p:spPr>
          <a:xfrm>
            <a:off x="5619566" y="3986808"/>
            <a:ext cx="2703556" cy="238540"/>
          </a:xfrm>
          <a:prstGeom prst="rightArrow">
            <a:avLst/>
          </a:prstGeom>
          <a:solidFill>
            <a:schemeClr val="tx2">
              <a:alpha val="94000"/>
            </a:schemeClr>
          </a:solidFill>
          <a:ln w="19050">
            <a:solidFill>
              <a:schemeClr val="tx1">
                <a:lumMod val="95000"/>
                <a:lumOff val="5000"/>
                <a:alpha val="69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8CB5F9F-9F6B-4E1B-A244-90E0BB39EAE6}"/>
              </a:ext>
            </a:extLst>
          </p:cNvPr>
          <p:cNvSpPr txBox="1"/>
          <p:nvPr/>
        </p:nvSpPr>
        <p:spPr>
          <a:xfrm>
            <a:off x="5806091" y="3499824"/>
            <a:ext cx="22878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accent2">
                    <a:lumMod val="75000"/>
                  </a:schemeClr>
                </a:solidFill>
                <a:latin typeface="Georgia Pro" panose="02040502050405020303" pitchFamily="18" charset="0"/>
              </a:rPr>
              <a:t>Instruction</a:t>
            </a:r>
            <a:endParaRPr lang="zh-CN" altLang="en-US" sz="2800" b="1" dirty="0">
              <a:solidFill>
                <a:schemeClr val="accent2">
                  <a:lumMod val="75000"/>
                </a:schemeClr>
              </a:solidFill>
              <a:latin typeface="Georgia Pro" panose="02040502050405020303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C8FF799A-311A-C3E0-7237-41298E786496}"/>
              </a:ext>
            </a:extLst>
          </p:cNvPr>
          <p:cNvSpPr txBox="1"/>
          <p:nvPr/>
        </p:nvSpPr>
        <p:spPr>
          <a:xfrm>
            <a:off x="2849976" y="3869985"/>
            <a:ext cx="26789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accent2">
                    <a:lumMod val="75000"/>
                  </a:schemeClr>
                </a:solidFill>
                <a:latin typeface="Georgia Pro" panose="02040502050405020303" pitchFamily="18" charset="0"/>
              </a:rPr>
              <a:t>Static NeRF Scene</a:t>
            </a:r>
            <a:endParaRPr lang="zh-CN" altLang="en-US" sz="2400" dirty="0">
              <a:solidFill>
                <a:schemeClr val="accent2">
                  <a:lumMod val="75000"/>
                </a:schemeClr>
              </a:solidFill>
              <a:latin typeface="Georgia Pro" panose="02040502050405020303" pitchFamily="18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8E71485-D36B-6571-6AE5-3CF497973C97}"/>
              </a:ext>
            </a:extLst>
          </p:cNvPr>
          <p:cNvSpPr txBox="1"/>
          <p:nvPr/>
        </p:nvSpPr>
        <p:spPr>
          <a:xfrm>
            <a:off x="8354510" y="3869986"/>
            <a:ext cx="278473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accent2">
                    <a:lumMod val="75000"/>
                  </a:schemeClr>
                </a:solidFill>
                <a:latin typeface="Georgia Pro" panose="02040502050405020303" pitchFamily="18" charset="0"/>
              </a:rPr>
              <a:t>Edited Static NeRF</a:t>
            </a:r>
            <a:endParaRPr lang="zh-CN" altLang="en-US" sz="2400" dirty="0">
              <a:solidFill>
                <a:schemeClr val="accent2">
                  <a:lumMod val="75000"/>
                </a:schemeClr>
              </a:solidFill>
              <a:latin typeface="Georgia Pro" panose="02040502050405020303" pitchFamily="18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1645C69-FDF2-0ED5-66AA-83487C8B02E6}"/>
              </a:ext>
            </a:extLst>
          </p:cNvPr>
          <p:cNvSpPr txBox="1"/>
          <p:nvPr/>
        </p:nvSpPr>
        <p:spPr>
          <a:xfrm>
            <a:off x="537350" y="3839207"/>
            <a:ext cx="20168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Georgia Pro" panose="02040502050405020303" pitchFamily="18" charset="0"/>
              </a:rPr>
              <a:t>IN2N (3D):</a:t>
            </a:r>
            <a:endParaRPr lang="zh-CN" altLang="en-US" sz="2800" dirty="0">
              <a:latin typeface="Georgia Pro" panose="02040502050405020303" pitchFamily="18" charset="0"/>
            </a:endParaRPr>
          </a:p>
        </p:txBody>
      </p:sp>
      <p:sp>
        <p:nvSpPr>
          <p:cNvPr id="25" name="右箭头 24">
            <a:extLst>
              <a:ext uri="{FF2B5EF4-FFF2-40B4-BE49-F238E27FC236}">
                <a16:creationId xmlns:a16="http://schemas.microsoft.com/office/drawing/2014/main" id="{CDEA0BAE-519E-C868-7707-A0F060F4E9EF}"/>
              </a:ext>
            </a:extLst>
          </p:cNvPr>
          <p:cNvSpPr/>
          <p:nvPr/>
        </p:nvSpPr>
        <p:spPr>
          <a:xfrm>
            <a:off x="5619566" y="5249872"/>
            <a:ext cx="2703556" cy="238540"/>
          </a:xfrm>
          <a:prstGeom prst="rightArrow">
            <a:avLst/>
          </a:prstGeom>
          <a:solidFill>
            <a:schemeClr val="tx2">
              <a:alpha val="94000"/>
            </a:schemeClr>
          </a:solidFill>
          <a:ln w="19050">
            <a:solidFill>
              <a:schemeClr val="tx1">
                <a:lumMod val="95000"/>
                <a:lumOff val="5000"/>
                <a:alpha val="69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4AA1E8E-ECF0-3A41-358C-B6FA460B0EA9}"/>
              </a:ext>
            </a:extLst>
          </p:cNvPr>
          <p:cNvSpPr txBox="1"/>
          <p:nvPr/>
        </p:nvSpPr>
        <p:spPr>
          <a:xfrm>
            <a:off x="5806091" y="4762888"/>
            <a:ext cx="228780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accent1">
                    <a:lumMod val="75000"/>
                  </a:schemeClr>
                </a:solidFill>
                <a:latin typeface="Georgia Pro" panose="02040502050405020303" pitchFamily="18" charset="0"/>
              </a:rPr>
              <a:t>Instruction</a:t>
            </a:r>
            <a:endParaRPr lang="zh-CN" altLang="en-US" sz="2800" b="1" dirty="0">
              <a:solidFill>
                <a:schemeClr val="accent1">
                  <a:lumMod val="75000"/>
                </a:schemeClr>
              </a:solidFill>
              <a:latin typeface="Georgia Pro" panose="02040502050405020303" pitchFamily="18" charset="0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0D885F60-A92D-753D-AF30-BACB7FBED1D1}"/>
              </a:ext>
            </a:extLst>
          </p:cNvPr>
          <p:cNvSpPr txBox="1"/>
          <p:nvPr/>
        </p:nvSpPr>
        <p:spPr>
          <a:xfrm>
            <a:off x="2399531" y="5138308"/>
            <a:ext cx="31293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Georgia Pro" panose="02040502050405020303" pitchFamily="18" charset="0"/>
              </a:rPr>
              <a:t>Dynamic NeRF Scene</a:t>
            </a:r>
            <a:endParaRPr lang="zh-CN" altLang="en-US" sz="2400" dirty="0">
              <a:solidFill>
                <a:schemeClr val="accent1">
                  <a:lumMod val="75000"/>
                </a:schemeClr>
              </a:solidFill>
              <a:latin typeface="Georgia Pro" panose="02040502050405020303" pitchFamily="18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D5D2DE09-0DBD-4AA7-F4E1-C7EDDC314C04}"/>
              </a:ext>
            </a:extLst>
          </p:cNvPr>
          <p:cNvSpPr txBox="1"/>
          <p:nvPr/>
        </p:nvSpPr>
        <p:spPr>
          <a:xfrm>
            <a:off x="8371075" y="5138309"/>
            <a:ext cx="323518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accent1">
                    <a:lumMod val="75000"/>
                  </a:schemeClr>
                </a:solidFill>
                <a:latin typeface="Georgia Pro" panose="02040502050405020303" pitchFamily="18" charset="0"/>
              </a:rPr>
              <a:t>Edited Dynamic NeRF</a:t>
            </a:r>
            <a:endParaRPr lang="zh-CN" altLang="en-US" sz="2400" dirty="0">
              <a:solidFill>
                <a:schemeClr val="accent1">
                  <a:lumMod val="75000"/>
                </a:schemeClr>
              </a:solidFill>
              <a:latin typeface="Georgia Pro" panose="02040502050405020303" pitchFamily="18" charset="0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613C2E8-F487-B3B7-4F26-C48D76C36DDC}"/>
              </a:ext>
            </a:extLst>
          </p:cNvPr>
          <p:cNvSpPr txBox="1"/>
          <p:nvPr/>
        </p:nvSpPr>
        <p:spPr>
          <a:xfrm>
            <a:off x="652766" y="5076753"/>
            <a:ext cx="19014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>
                <a:latin typeface="Georgia Pro" panose="02040502050405020303" pitchFamily="18" charset="0"/>
              </a:rPr>
              <a:t>Ours (4D):</a:t>
            </a:r>
            <a:endParaRPr lang="zh-CN" altLang="en-US" sz="2800" dirty="0">
              <a:latin typeface="Georgia Pro" panose="02040502050405020303" pitchFamily="18" charset="0"/>
            </a:endParaRPr>
          </a:p>
        </p:txBody>
      </p:sp>
      <p:sp>
        <p:nvSpPr>
          <p:cNvPr id="30" name="圆角矩形 29">
            <a:extLst>
              <a:ext uri="{FF2B5EF4-FFF2-40B4-BE49-F238E27FC236}">
                <a16:creationId xmlns:a16="http://schemas.microsoft.com/office/drawing/2014/main" id="{302FAEF9-C10B-F572-2921-E3355E920CEE}"/>
              </a:ext>
            </a:extLst>
          </p:cNvPr>
          <p:cNvSpPr/>
          <p:nvPr/>
        </p:nvSpPr>
        <p:spPr>
          <a:xfrm>
            <a:off x="496366" y="2222940"/>
            <a:ext cx="11109890" cy="3614532"/>
          </a:xfrm>
          <a:prstGeom prst="roundRect">
            <a:avLst/>
          </a:prstGeom>
          <a:noFill/>
          <a:ln w="47625">
            <a:solidFill>
              <a:schemeClr val="tx2"/>
            </a:solidFill>
            <a:prstDash val="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3155636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B9E29F-49A8-CABB-B85C-25CFF17F53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2">
            <a:extLst>
              <a:ext uri="{FF2B5EF4-FFF2-40B4-BE49-F238E27FC236}">
                <a16:creationId xmlns:a16="http://schemas.microsoft.com/office/drawing/2014/main" id="{D83AF411-6A38-44DC-D27D-28378B54A5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67" y="1258026"/>
            <a:ext cx="11495134" cy="5098324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" altLang="zh-CN" sz="2400" dirty="0">
                <a:latin typeface="Georgia Pro" panose="02040502050405020303" pitchFamily="18" charset="0"/>
              </a:rPr>
              <a:t>IN2N gradually updates a reconstructed NeRF scene by </a:t>
            </a:r>
            <a:r>
              <a:rPr lang="en" altLang="zh-CN" sz="2400" dirty="0">
                <a:solidFill>
                  <a:schemeClr val="accent6"/>
                </a:solidFill>
                <a:latin typeface="Georgia Pro" panose="02040502050405020303" pitchFamily="18" charset="0"/>
              </a:rPr>
              <a:t>iteratively updating the dataset images</a:t>
            </a:r>
            <a:r>
              <a:rPr lang="en" altLang="zh-CN" sz="2400" dirty="0">
                <a:latin typeface="Georgia Pro" panose="02040502050405020303" pitchFamily="18" charset="0"/>
              </a:rPr>
              <a:t> while training the NeRF:</a:t>
            </a:r>
          </a:p>
          <a:p>
            <a:pPr algn="l">
              <a:buFont typeface="+mj-lt"/>
              <a:buAutoNum type="arabicPeriod"/>
            </a:pPr>
            <a:r>
              <a:rPr lang="en" altLang="zh-CN" sz="1800" dirty="0">
                <a:latin typeface="Georgia Pro" panose="02040502050405020303" pitchFamily="18" charset="0"/>
              </a:rPr>
              <a:t>An image is rendered from the scene at a </a:t>
            </a:r>
            <a:r>
              <a:rPr lang="en" altLang="zh-CN" sz="1800" dirty="0">
                <a:solidFill>
                  <a:schemeClr val="accent6"/>
                </a:solidFill>
                <a:latin typeface="Georgia Pro" panose="02040502050405020303" pitchFamily="18" charset="0"/>
              </a:rPr>
              <a:t>training viewpoint</a:t>
            </a:r>
            <a:r>
              <a:rPr lang="en" altLang="zh-CN" sz="1800" dirty="0">
                <a:latin typeface="Georgia Pro" panose="02040502050405020303" pitchFamily="18" charset="0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" altLang="zh-CN" sz="1800" dirty="0">
                <a:latin typeface="Georgia Pro" panose="02040502050405020303" pitchFamily="18" charset="0"/>
              </a:rPr>
              <a:t>It is </a:t>
            </a:r>
            <a:r>
              <a:rPr lang="en" altLang="zh-CN" sz="1800" dirty="0">
                <a:solidFill>
                  <a:schemeClr val="accent6"/>
                </a:solidFill>
                <a:latin typeface="Georgia Pro" panose="02040502050405020303" pitchFamily="18" charset="0"/>
              </a:rPr>
              <a:t>edited by InstructPix2Pix </a:t>
            </a:r>
            <a:r>
              <a:rPr lang="en" altLang="zh-CN" sz="1800" dirty="0">
                <a:latin typeface="Georgia Pro" panose="02040502050405020303" pitchFamily="18" charset="0"/>
              </a:rPr>
              <a:t>given a global text instruction.</a:t>
            </a:r>
          </a:p>
          <a:p>
            <a:pPr algn="l">
              <a:buFont typeface="+mj-lt"/>
              <a:buAutoNum type="arabicPeriod"/>
            </a:pPr>
            <a:r>
              <a:rPr lang="en" altLang="zh-CN" sz="1800" dirty="0">
                <a:latin typeface="Georgia Pro" panose="02040502050405020303" pitchFamily="18" charset="0"/>
              </a:rPr>
              <a:t>The </a:t>
            </a:r>
            <a:r>
              <a:rPr lang="en" altLang="zh-CN" sz="1800" dirty="0">
                <a:solidFill>
                  <a:schemeClr val="accent6"/>
                </a:solidFill>
                <a:latin typeface="Georgia Pro" panose="02040502050405020303" pitchFamily="18" charset="0"/>
              </a:rPr>
              <a:t>training dataset image is replaced with the edited image</a:t>
            </a:r>
            <a:r>
              <a:rPr lang="en" altLang="zh-CN" sz="1800" dirty="0">
                <a:latin typeface="Georgia Pro" panose="02040502050405020303" pitchFamily="18" charset="0"/>
              </a:rPr>
              <a:t>.</a:t>
            </a:r>
          </a:p>
          <a:p>
            <a:pPr algn="l">
              <a:buFont typeface="+mj-lt"/>
              <a:buAutoNum type="arabicPeriod"/>
            </a:pPr>
            <a:r>
              <a:rPr lang="en" altLang="zh-CN" sz="1800" dirty="0">
                <a:latin typeface="Georgia Pro" panose="02040502050405020303" pitchFamily="18" charset="0"/>
              </a:rPr>
              <a:t>The NeRF continues training as usual.</a:t>
            </a: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pPr marL="0" indent="0">
              <a:buNone/>
            </a:pPr>
            <a:endParaRPr lang="en" altLang="zh-CN" sz="2400" dirty="0">
              <a:latin typeface="Georgia Pro" panose="02040502050405020303" pitchFamily="18" charset="0"/>
            </a:endParaRPr>
          </a:p>
          <a:p>
            <a:endParaRPr lang="en-US" altLang="zh-CN" sz="2400" dirty="0">
              <a:latin typeface="Georgia Pro" panose="02040502050405020303" pitchFamily="18" charset="0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B4F34B6-A75F-4F0B-7A31-638291D75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CA4AE-C523-7B49-B62D-7D3D9B670670}" type="slidenum">
              <a:rPr kumimoji="1" lang="zh-CN" altLang="en-US" smtClean="0"/>
              <a:pPr/>
              <a:t>2</a:t>
            </a:fld>
            <a:endParaRPr kumimoji="1"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51C2D328-D9DD-E373-D477-A18E14CC8CA3}"/>
              </a:ext>
            </a:extLst>
          </p:cNvPr>
          <p:cNvSpPr txBox="1">
            <a:spLocks/>
          </p:cNvSpPr>
          <p:nvPr/>
        </p:nvSpPr>
        <p:spPr>
          <a:xfrm>
            <a:off x="243911" y="360095"/>
            <a:ext cx="9276104" cy="7543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rgbClr val="000000"/>
                </a:solidFill>
                <a:latin typeface="Georgia" panose="02040502050405020303" pitchFamily="18" charset="0"/>
              </a:rPr>
              <a:t>Related Works</a:t>
            </a:r>
            <a:r>
              <a:rPr lang="zh-CN" altLang="en-US" sz="3600" b="1" dirty="0">
                <a:solidFill>
                  <a:srgbClr val="000000"/>
                </a:solidFill>
                <a:latin typeface="Georgia" panose="02040502050405020303" pitchFamily="18" charset="0"/>
              </a:rPr>
              <a:t> </a:t>
            </a:r>
            <a:r>
              <a:rPr lang="en-US" altLang="zh-CN" sz="3600" b="1" dirty="0">
                <a:solidFill>
                  <a:srgbClr val="000000"/>
                </a:solidFill>
                <a:latin typeface="Georgia" panose="02040502050405020303" pitchFamily="18" charset="0"/>
              </a:rPr>
              <a:t>(Instruct-NeRF2NeRF)</a:t>
            </a:r>
            <a:endParaRPr lang="en" altLang="zh-CN" sz="3600" b="1" dirty="0">
              <a:solidFill>
                <a:srgbClr val="000000"/>
              </a:solidFill>
              <a:latin typeface="Georgia" panose="02040502050405020303" pitchFamily="18" charset="0"/>
            </a:endParaRPr>
          </a:p>
        </p:txBody>
      </p:sp>
      <p:pic>
        <p:nvPicPr>
          <p:cNvPr id="5" name="pipeline_animation">
            <a:hlinkClick r:id="" action="ppaction://media"/>
            <a:extLst>
              <a:ext uri="{FF2B5EF4-FFF2-40B4-BE49-F238E27FC236}">
                <a16:creationId xmlns:a16="http://schemas.microsoft.com/office/drawing/2014/main" id="{1BE946D8-7496-C524-C3D5-32D16ABA6BF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063693" y="1722782"/>
            <a:ext cx="5128307" cy="236716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9FB65AE1-167B-DD7C-33CD-DB60C3B286FF}"/>
              </a:ext>
            </a:extLst>
          </p:cNvPr>
          <p:cNvSpPr txBox="1"/>
          <p:nvPr/>
        </p:nvSpPr>
        <p:spPr>
          <a:xfrm>
            <a:off x="591960" y="6048594"/>
            <a:ext cx="7689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>
                <a:latin typeface="Georgia Pro" panose="02040502050405020303" pitchFamily="18" charset="0"/>
              </a:rPr>
              <a:t>Instruct-NeRF2NeRF</a:t>
            </a:r>
            <a:r>
              <a:rPr lang="en-US" altLang="zh-CN" dirty="0">
                <a:latin typeface="Georgia Pro" panose="02040502050405020303" pitchFamily="18" charset="0"/>
              </a:rPr>
              <a:t>: Editing 3D Scenes with Instructions, ICCV2023</a:t>
            </a:r>
            <a:endParaRPr lang="zh-CN" altLang="en-US" dirty="0">
              <a:latin typeface="Georgia Pro" panose="02040502050405020303" pitchFamily="18" charset="0"/>
            </a:endParaRPr>
          </a:p>
        </p:txBody>
      </p:sp>
      <p:pic>
        <p:nvPicPr>
          <p:cNvPr id="10" name="du_update">
            <a:hlinkClick r:id="" action="ppaction://media"/>
            <a:extLst>
              <a:ext uri="{FF2B5EF4-FFF2-40B4-BE49-F238E27FC236}">
                <a16:creationId xmlns:a16="http://schemas.microsoft.com/office/drawing/2014/main" id="{29619663-1F91-E4EF-8235-637FA1404F09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7715210" y="3957745"/>
            <a:ext cx="3609610" cy="1917345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A6531B9-636D-D6BE-7780-1DA4E416B98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5868" y="3662894"/>
            <a:ext cx="6251772" cy="1917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497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7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6039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10000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video>
              <p:cMediaNode vol="80000">
                <p:cTn id="10" repeatCount="10000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30C552-8099-F355-EBBE-4CA480C653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2">
            <a:extLst>
              <a:ext uri="{FF2B5EF4-FFF2-40B4-BE49-F238E27FC236}">
                <a16:creationId xmlns:a16="http://schemas.microsoft.com/office/drawing/2014/main" id="{1075B813-97B2-A46A-08D7-2FF5C35234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67" y="1258026"/>
            <a:ext cx="11491041" cy="5368242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" altLang="zh-CN" b="1" dirty="0">
                <a:latin typeface="Georgia Pro" panose="02040502050405020303" pitchFamily="18" charset="0"/>
              </a:rPr>
              <a:t>Key idea</a:t>
            </a:r>
            <a:r>
              <a:rPr lang="en-US" altLang="zh-CN" dirty="0">
                <a:latin typeface="Georgia Pro" panose="02040502050405020303" pitchFamily="18" charset="0"/>
              </a:rPr>
              <a:t>: </a:t>
            </a:r>
            <a:r>
              <a:rPr lang="en" altLang="zh-CN" b="1" dirty="0">
                <a:latin typeface="Georgia Pro" panose="02040502050405020303" pitchFamily="18" charset="0"/>
              </a:rPr>
              <a:t>Instruct 4D-to-4D </a:t>
            </a:r>
            <a:r>
              <a:rPr lang="en" altLang="zh-CN" dirty="0">
                <a:latin typeface="Georgia Pro" panose="02040502050405020303" pitchFamily="18" charset="0"/>
              </a:rPr>
              <a:t>edits </a:t>
            </a:r>
            <a:r>
              <a:rPr lang="en" altLang="zh-CN" dirty="0">
                <a:solidFill>
                  <a:srgbClr val="FF0000"/>
                </a:solidFill>
                <a:latin typeface="Georgia Pro" panose="02040502050405020303" pitchFamily="18" charset="0"/>
              </a:rPr>
              <a:t>4D</a:t>
            </a:r>
            <a:r>
              <a:rPr lang="en" altLang="zh-CN" dirty="0">
                <a:latin typeface="Georgia Pro" panose="02040502050405020303" pitchFamily="18" charset="0"/>
              </a:rPr>
              <a:t> scenes as pseudo-</a:t>
            </a:r>
            <a:r>
              <a:rPr lang="en" altLang="zh-CN" dirty="0">
                <a:solidFill>
                  <a:schemeClr val="accent1">
                    <a:lumMod val="75000"/>
                  </a:schemeClr>
                </a:solidFill>
                <a:latin typeface="Georgia Pro" panose="02040502050405020303" pitchFamily="18" charset="0"/>
              </a:rPr>
              <a:t>3D</a:t>
            </a:r>
            <a:r>
              <a:rPr lang="en" altLang="zh-CN" dirty="0">
                <a:latin typeface="Georgia Pro" panose="02040502050405020303" pitchFamily="18" charset="0"/>
              </a:rPr>
              <a:t> scenes, by iteratively distilling the editing signal from </a:t>
            </a:r>
            <a:r>
              <a:rPr lang="en" altLang="zh-CN" dirty="0">
                <a:solidFill>
                  <a:srgbClr val="00B050"/>
                </a:solidFill>
                <a:latin typeface="Georgia Pro" panose="02040502050405020303" pitchFamily="18" charset="0"/>
              </a:rPr>
              <a:t>2D</a:t>
            </a:r>
            <a:r>
              <a:rPr lang="en" altLang="zh-CN" dirty="0">
                <a:latin typeface="Georgia Pro" panose="02040502050405020303" pitchFamily="18" charset="0"/>
              </a:rPr>
              <a:t> diffusion models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" altLang="zh-CN" dirty="0">
                <a:latin typeface="Georgia Pro" panose="02040502050405020303" pitchFamily="18" charset="0"/>
              </a:rPr>
              <a:t>1. </a:t>
            </a:r>
            <a:r>
              <a:rPr lang="en-US" altLang="zh-CN" dirty="0">
                <a:solidFill>
                  <a:srgbClr val="7030A0"/>
                </a:solidFill>
                <a:latin typeface="Georgia Pro" panose="02040502050405020303" pitchFamily="18" charset="0"/>
              </a:rPr>
              <a:t>Temporal </a:t>
            </a:r>
            <a:r>
              <a:rPr lang="en" altLang="zh-CN" dirty="0">
                <a:solidFill>
                  <a:srgbClr val="7030A0"/>
                </a:solidFill>
                <a:latin typeface="Georgia Pro" panose="02040502050405020303" pitchFamily="18" charset="0"/>
              </a:rPr>
              <a:t>consistency </a:t>
            </a:r>
            <a:r>
              <a:rPr lang="en" altLang="zh-CN" dirty="0">
                <a:latin typeface="Georgia Pro" panose="02040502050405020303" pitchFamily="18" charset="0"/>
              </a:rPr>
              <a:t>in single pseudo-view (single-view videos)</a:t>
            </a:r>
            <a:endParaRPr lang="en" altLang="zh-CN" u="sng" dirty="0">
              <a:solidFill>
                <a:srgbClr val="7030A0"/>
              </a:solidFill>
              <a:latin typeface="Georgia Pro" panose="02040502050405020303" pitchFamily="18" charset="0"/>
            </a:endParaRPr>
          </a:p>
          <a:p>
            <a:pPr lvl="1">
              <a:buFont typeface="Wingdings" panose="05000000000000000000" pitchFamily="2" charset="2"/>
              <a:buChar char="Ø"/>
            </a:pPr>
            <a:r>
              <a:rPr lang="en" altLang="zh-CN" dirty="0">
                <a:latin typeface="Georgia Pro" panose="02040502050405020303" pitchFamily="18" charset="0"/>
              </a:rPr>
              <a:t>2. </a:t>
            </a:r>
            <a:r>
              <a:rPr lang="en" altLang="zh-CN" dirty="0">
                <a:solidFill>
                  <a:schemeClr val="accent2">
                    <a:lumMod val="75000"/>
                  </a:schemeClr>
                </a:solidFill>
                <a:latin typeface="Georgia Pro" panose="02040502050405020303" pitchFamily="18" charset="0"/>
              </a:rPr>
              <a:t>Spatial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  <a:latin typeface="Georgia Pro" panose="02040502050405020303" pitchFamily="18" charset="0"/>
              </a:rPr>
              <a:t> consistency </a:t>
            </a:r>
            <a:r>
              <a:rPr lang="en-US" altLang="zh-CN" dirty="0">
                <a:latin typeface="Georgia Pro" panose="02040502050405020303" pitchFamily="18" charset="0"/>
              </a:rPr>
              <a:t>across pseudo-views (multi-view videos)</a:t>
            </a:r>
            <a:endParaRPr lang="en-US" altLang="zh-CN" sz="2400" u="sng" dirty="0">
              <a:solidFill>
                <a:schemeClr val="accent2">
                  <a:lumMod val="75000"/>
                </a:schemeClr>
              </a:solidFill>
            </a:endParaRPr>
          </a:p>
          <a:p>
            <a:endParaRPr lang="en-US" altLang="zh-CN" sz="2400" dirty="0">
              <a:latin typeface="Georgia Pro" panose="02040502050405020303" pitchFamily="18" charset="0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0FAE230-05A8-BE88-11F2-F610CC7A4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CA4AE-C523-7B49-B62D-7D3D9B670670}" type="slidenum">
              <a:rPr kumimoji="1" lang="zh-CN" altLang="en-US" smtClean="0"/>
              <a:pPr/>
              <a:t>3</a:t>
            </a:fld>
            <a:endParaRPr kumimoji="1" lang="zh-CN" altLang="en-US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9AD1A3C5-329E-D800-CB5A-38B68CE71C3E}"/>
              </a:ext>
            </a:extLst>
          </p:cNvPr>
          <p:cNvSpPr txBox="1">
            <a:spLocks/>
          </p:cNvSpPr>
          <p:nvPr/>
        </p:nvSpPr>
        <p:spPr>
          <a:xfrm>
            <a:off x="243910" y="360095"/>
            <a:ext cx="11109889" cy="7543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" altLang="zh-CN" sz="3600" b="1" dirty="0">
                <a:latin typeface="Georgia Pro" panose="02040502050405020303" pitchFamily="18" charset="0"/>
                <a:ea typeface="+mn-ea"/>
                <a:cs typeface="+mn-cs"/>
              </a:rPr>
              <a:t>Our Idea and Motivation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348B309-BCBA-D2A0-8E0C-7C76165F5B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6"/>
          <a:stretch/>
        </p:blipFill>
        <p:spPr>
          <a:xfrm>
            <a:off x="1722783" y="3025572"/>
            <a:ext cx="8827965" cy="3472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83241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6C36F2-A028-AC47-8D3F-2FE50A608B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2">
            <a:extLst>
              <a:ext uri="{FF2B5EF4-FFF2-40B4-BE49-F238E27FC236}">
                <a16:creationId xmlns:a16="http://schemas.microsoft.com/office/drawing/2014/main" id="{30F97FB4-20BE-A879-D2AA-5F3B7DDADA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367" y="1258026"/>
            <a:ext cx="11495134" cy="5098324"/>
          </a:xfrm>
        </p:spPr>
        <p:txBody>
          <a:bodyPr>
            <a:normAutofit/>
          </a:bodyPr>
          <a:lstStyle/>
          <a:p>
            <a:pPr lvl="1">
              <a:buFont typeface="Wingdings" panose="05000000000000000000" pitchFamily="2" charset="2"/>
              <a:buChar char="Ø"/>
            </a:pPr>
            <a:r>
              <a:rPr lang="en" altLang="zh-CN" dirty="0">
                <a:latin typeface="Georgia Pro" panose="02040502050405020303" pitchFamily="18" charset="0"/>
              </a:rPr>
              <a:t>1. Key Pseudo-View Editing –Flow-Guided </a:t>
            </a:r>
            <a:r>
              <a:rPr lang="en" altLang="zh-CN" u="sng" dirty="0">
                <a:solidFill>
                  <a:srgbClr val="7030A0"/>
                </a:solidFill>
                <a:latin typeface="Georgia Pro" panose="02040502050405020303" pitchFamily="18" charset="0"/>
              </a:rPr>
              <a:t>Temporal Warping</a:t>
            </a:r>
          </a:p>
          <a:p>
            <a:pPr lvl="1">
              <a:buFont typeface="Wingdings" panose="05000000000000000000" pitchFamily="2" charset="2"/>
              <a:buChar char="Ø"/>
            </a:pPr>
            <a:r>
              <a:rPr lang="en" altLang="zh-CN" dirty="0">
                <a:latin typeface="Georgia Pro" panose="02040502050405020303" pitchFamily="18" charset="0"/>
              </a:rPr>
              <a:t>2. Pseudo-View Propagation -- Depth-Guided </a:t>
            </a:r>
            <a:r>
              <a:rPr lang="en" altLang="zh-CN" u="sng" dirty="0">
                <a:solidFill>
                  <a:schemeClr val="accent2">
                    <a:lumMod val="75000"/>
                  </a:schemeClr>
                </a:solidFill>
                <a:latin typeface="Georgia Pro" panose="02040502050405020303" pitchFamily="18" charset="0"/>
              </a:rPr>
              <a:t>Spatial Warping</a:t>
            </a:r>
            <a:endParaRPr lang="en-US" altLang="zh-CN" u="sng" dirty="0">
              <a:solidFill>
                <a:schemeClr val="accent2">
                  <a:lumMod val="75000"/>
                </a:schemeClr>
              </a:solidFill>
            </a:endParaRPr>
          </a:p>
          <a:p>
            <a:pPr>
              <a:buFont typeface="Wingdings" panose="05000000000000000000" pitchFamily="2" charset="2"/>
              <a:buChar char="Ø"/>
            </a:pPr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pPr marL="0" indent="0">
              <a:buNone/>
            </a:pPr>
            <a:endParaRPr lang="en" altLang="zh-CN" sz="2400" dirty="0">
              <a:latin typeface="Georgia Pro" panose="02040502050405020303" pitchFamily="18" charset="0"/>
            </a:endParaRPr>
          </a:p>
          <a:p>
            <a:endParaRPr lang="en-US" altLang="zh-CN" sz="2400" dirty="0">
              <a:latin typeface="Georgia Pro" panose="02040502050405020303" pitchFamily="18" charset="0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2F9E9D-7C9C-EF17-D14B-6CDEDE667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CA4AE-C523-7B49-B62D-7D3D9B670670}" type="slidenum">
              <a:rPr kumimoji="1" lang="zh-CN" altLang="en-US" smtClean="0"/>
              <a:pPr/>
              <a:t>4</a:t>
            </a:fld>
            <a:endParaRPr kumimoji="1"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B82E04BF-F238-308A-7F5D-9FB2C83D323F}"/>
              </a:ext>
            </a:extLst>
          </p:cNvPr>
          <p:cNvSpPr txBox="1">
            <a:spLocks/>
          </p:cNvSpPr>
          <p:nvPr/>
        </p:nvSpPr>
        <p:spPr>
          <a:xfrm>
            <a:off x="243911" y="360095"/>
            <a:ext cx="9276104" cy="7543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rgbClr val="000000"/>
                </a:solidFill>
                <a:latin typeface="Georgia" panose="02040502050405020303" pitchFamily="18" charset="0"/>
              </a:rPr>
              <a:t>Our Pipeline</a:t>
            </a:r>
            <a:endParaRPr lang="en" altLang="zh-CN" sz="3600" b="1" dirty="0">
              <a:solidFill>
                <a:srgbClr val="000000"/>
              </a:solidFill>
              <a:latin typeface="Georgia" panose="02040502050405020303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9752390-8346-09AA-326C-3EF181DF9C6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16"/>
          <a:stretch/>
        </p:blipFill>
        <p:spPr>
          <a:xfrm>
            <a:off x="996420" y="2201123"/>
            <a:ext cx="10199159" cy="4011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2694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3FF401-1F05-015C-666D-8BDE46222E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2">
            <a:extLst>
              <a:ext uri="{FF2B5EF4-FFF2-40B4-BE49-F238E27FC236}">
                <a16:creationId xmlns:a16="http://schemas.microsoft.com/office/drawing/2014/main" id="{DB8E91FF-334D-7388-59B3-5DA47C565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84393" y="1489165"/>
            <a:ext cx="4808823" cy="4492488"/>
          </a:xfrm>
        </p:spPr>
        <p:txBody>
          <a:bodyPr>
            <a:normAutofit/>
          </a:bodyPr>
          <a:lstStyle/>
          <a:p>
            <a:r>
              <a:rPr lang="en" altLang="zh-CN" sz="2400" dirty="0">
                <a:latin typeface="Georgia Pro" panose="02040502050405020303" pitchFamily="18" charset="0"/>
              </a:rPr>
              <a:t>Step1: Edit the </a:t>
            </a:r>
            <a:r>
              <a:rPr lang="en" altLang="zh-CN" sz="2400" dirty="0">
                <a:solidFill>
                  <a:srgbClr val="0070C0"/>
                </a:solidFill>
                <a:latin typeface="Georgia Pro" panose="02040502050405020303" pitchFamily="18" charset="0"/>
              </a:rPr>
              <a:t>keyframe</a:t>
            </a:r>
          </a:p>
          <a:p>
            <a:r>
              <a:rPr lang="en" altLang="zh-CN" sz="2400" dirty="0">
                <a:latin typeface="Georgia Pro" panose="02040502050405020303" pitchFamily="18" charset="0"/>
              </a:rPr>
              <a:t>Step2: Propagate the </a:t>
            </a:r>
            <a:r>
              <a:rPr lang="en" altLang="zh-CN" sz="2400" dirty="0">
                <a:solidFill>
                  <a:srgbClr val="0070C0"/>
                </a:solidFill>
                <a:latin typeface="Georgia Pro" panose="02040502050405020303" pitchFamily="18" charset="0"/>
              </a:rPr>
              <a:t>previous frame</a:t>
            </a:r>
            <a:r>
              <a:rPr lang="en" altLang="zh-CN" sz="2400" dirty="0">
                <a:latin typeface="Georgia Pro" panose="02040502050405020303" pitchFamily="18" charset="0"/>
              </a:rPr>
              <a:t> appearance to the frames in the </a:t>
            </a:r>
            <a:r>
              <a:rPr lang="en" altLang="zh-CN" sz="2400" dirty="0">
                <a:solidFill>
                  <a:srgbClr val="0070C0"/>
                </a:solidFill>
                <a:latin typeface="Georgia Pro" panose="02040502050405020303" pitchFamily="18" charset="0"/>
              </a:rPr>
              <a:t>current window </a:t>
            </a:r>
            <a:r>
              <a:rPr lang="en" altLang="zh-CN" sz="2400" dirty="0">
                <a:latin typeface="Georgia Pro" panose="02040502050405020303" pitchFamily="18" charset="0"/>
              </a:rPr>
              <a:t>using </a:t>
            </a:r>
            <a:r>
              <a:rPr lang="en" altLang="zh-CN" sz="2400" dirty="0">
                <a:solidFill>
                  <a:srgbClr val="0070C0"/>
                </a:solidFill>
                <a:latin typeface="Georgia Pro" panose="02040502050405020303" pitchFamily="18" charset="0"/>
              </a:rPr>
              <a:t>optical flow tracking</a:t>
            </a:r>
          </a:p>
          <a:p>
            <a:r>
              <a:rPr lang="en" altLang="zh-CN" sz="2400" dirty="0">
                <a:latin typeface="Georgia Pro" panose="02040502050405020303" pitchFamily="18" charset="0"/>
              </a:rPr>
              <a:t>Step3: With the keyframe as the anchor, use </a:t>
            </a:r>
            <a:r>
              <a:rPr lang="en" altLang="zh-CN" sz="2400" dirty="0">
                <a:solidFill>
                  <a:srgbClr val="0070C0"/>
                </a:solidFill>
                <a:latin typeface="Georgia Pro" panose="02040502050405020303" pitchFamily="18" charset="0"/>
              </a:rPr>
              <a:t>fine-tune anchor-aware IP2P</a:t>
            </a:r>
            <a:r>
              <a:rPr lang="en" altLang="zh-CN" sz="2400" dirty="0">
                <a:latin typeface="Georgia Pro" panose="02040502050405020303" pitchFamily="18" charset="0"/>
              </a:rPr>
              <a:t> to </a:t>
            </a:r>
            <a:r>
              <a:rPr lang="en" altLang="zh-CN" sz="2400" b="1" dirty="0">
                <a:solidFill>
                  <a:srgbClr val="0070C0"/>
                </a:solidFill>
                <a:latin typeface="Georgia Pro" panose="02040502050405020303" pitchFamily="18" charset="0"/>
              </a:rPr>
              <a:t>jointly inpaint </a:t>
            </a:r>
            <a:r>
              <a:rPr lang="en" altLang="zh-CN" sz="2400" dirty="0">
                <a:latin typeface="Georgia Pro" panose="02040502050405020303" pitchFamily="18" charset="0"/>
              </a:rPr>
              <a:t>the occluded part of frames in the current window</a:t>
            </a:r>
          </a:p>
          <a:p>
            <a:r>
              <a:rPr lang="en" altLang="zh-CN" sz="2400" dirty="0">
                <a:latin typeface="Georgia Pro" panose="02040502050405020303" pitchFamily="18" charset="0"/>
              </a:rPr>
              <a:t>Step4: Repeat the Step 2 and 3 until matching the end</a:t>
            </a: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pPr marL="0" indent="0">
              <a:buNone/>
            </a:pPr>
            <a:endParaRPr lang="en" altLang="zh-CN" sz="2400" dirty="0">
              <a:latin typeface="Georgia Pro" panose="02040502050405020303" pitchFamily="18" charset="0"/>
            </a:endParaRPr>
          </a:p>
          <a:p>
            <a:endParaRPr lang="en-US" altLang="zh-CN" sz="2400" dirty="0">
              <a:latin typeface="Georgia Pro" panose="02040502050405020303" pitchFamily="18" charset="0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9DE5DDB-2220-B471-2311-43C016399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CA4AE-C523-7B49-B62D-7D3D9B670670}" type="slidenum">
              <a:rPr kumimoji="1" lang="zh-CN" altLang="en-US" smtClean="0"/>
              <a:pPr/>
              <a:t>5</a:t>
            </a:fld>
            <a:endParaRPr kumimoji="1"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9B24CD9A-006D-748E-52C5-1D7F76F8D818}"/>
              </a:ext>
            </a:extLst>
          </p:cNvPr>
          <p:cNvSpPr txBox="1">
            <a:spLocks/>
          </p:cNvSpPr>
          <p:nvPr/>
        </p:nvSpPr>
        <p:spPr>
          <a:xfrm>
            <a:off x="243910" y="360095"/>
            <a:ext cx="11948089" cy="7543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rgbClr val="000000"/>
                </a:solidFill>
                <a:latin typeface="Georgia" panose="02040502050405020303" pitchFamily="18" charset="0"/>
              </a:rPr>
              <a:t>Key Pseudo-View Editing</a:t>
            </a:r>
            <a:endParaRPr lang="en" altLang="zh-CN" sz="3600" b="1" dirty="0">
              <a:solidFill>
                <a:srgbClr val="000000"/>
              </a:solidFill>
              <a:latin typeface="Georgia" panose="02040502050405020303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62B5292-F1A8-3DD3-D08A-2C864A8E80C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565" r="35277"/>
          <a:stretch/>
        </p:blipFill>
        <p:spPr>
          <a:xfrm>
            <a:off x="914400" y="1290382"/>
            <a:ext cx="5857461" cy="4840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22296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687336-234D-CF72-02FD-9E9118476D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2">
            <a:extLst>
              <a:ext uri="{FF2B5EF4-FFF2-40B4-BE49-F238E27FC236}">
                <a16:creationId xmlns:a16="http://schemas.microsoft.com/office/drawing/2014/main" id="{1263493E-7171-341B-42EF-51127AB433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584" y="1489165"/>
            <a:ext cx="11290851" cy="4492488"/>
          </a:xfrm>
        </p:spPr>
        <p:txBody>
          <a:bodyPr>
            <a:normAutofit/>
          </a:bodyPr>
          <a:lstStyle/>
          <a:p>
            <a:r>
              <a:rPr lang="en" altLang="zh-CN" sz="2400" dirty="0">
                <a:latin typeface="Georgia Pro" panose="02040502050405020303" pitchFamily="18" charset="0"/>
              </a:rPr>
              <a:t>Step2: Propagate the </a:t>
            </a:r>
            <a:r>
              <a:rPr lang="en" altLang="zh-CN" sz="2400" dirty="0">
                <a:solidFill>
                  <a:srgbClr val="0070C0"/>
                </a:solidFill>
                <a:latin typeface="Georgia Pro" panose="02040502050405020303" pitchFamily="18" charset="0"/>
              </a:rPr>
              <a:t>previous frame</a:t>
            </a:r>
            <a:r>
              <a:rPr lang="en" altLang="zh-CN" sz="2400" dirty="0">
                <a:latin typeface="Georgia Pro" panose="02040502050405020303" pitchFamily="18" charset="0"/>
              </a:rPr>
              <a:t> appearance to the frames in the </a:t>
            </a:r>
            <a:r>
              <a:rPr lang="en" altLang="zh-CN" sz="2400" dirty="0">
                <a:solidFill>
                  <a:srgbClr val="0070C0"/>
                </a:solidFill>
                <a:latin typeface="Georgia Pro" panose="02040502050405020303" pitchFamily="18" charset="0"/>
              </a:rPr>
              <a:t>current window </a:t>
            </a:r>
            <a:r>
              <a:rPr lang="en" altLang="zh-CN" sz="2400" dirty="0">
                <a:latin typeface="Georgia Pro" panose="02040502050405020303" pitchFamily="18" charset="0"/>
              </a:rPr>
              <a:t>using </a:t>
            </a:r>
            <a:r>
              <a:rPr lang="en" altLang="zh-CN" sz="2400" dirty="0">
                <a:solidFill>
                  <a:srgbClr val="0070C0"/>
                </a:solidFill>
                <a:latin typeface="Georgia Pro" panose="02040502050405020303" pitchFamily="18" charset="0"/>
              </a:rPr>
              <a:t>optical flow tracking</a:t>
            </a:r>
          </a:p>
          <a:p>
            <a:r>
              <a:rPr lang="en" altLang="zh-CN" sz="2400" dirty="0">
                <a:latin typeface="Georgia Pro" panose="02040502050405020303" pitchFamily="18" charset="0"/>
              </a:rPr>
              <a:t>Step3: With the keyframe as the anchor and the original image as the condition, use </a:t>
            </a:r>
            <a:r>
              <a:rPr lang="en" altLang="zh-CN" sz="2400" dirty="0">
                <a:solidFill>
                  <a:srgbClr val="0070C0"/>
                </a:solidFill>
                <a:latin typeface="Georgia Pro" panose="02040502050405020303" pitchFamily="18" charset="0"/>
              </a:rPr>
              <a:t>anchor-aware IP2P</a:t>
            </a:r>
            <a:r>
              <a:rPr lang="en" altLang="zh-CN" sz="2400" dirty="0">
                <a:latin typeface="Georgia Pro" panose="02040502050405020303" pitchFamily="18" charset="0"/>
              </a:rPr>
              <a:t> to </a:t>
            </a:r>
            <a:r>
              <a:rPr lang="en" altLang="zh-CN" sz="2400" b="1" dirty="0">
                <a:solidFill>
                  <a:srgbClr val="0070C0"/>
                </a:solidFill>
                <a:latin typeface="Georgia Pro" panose="02040502050405020303" pitchFamily="18" charset="0"/>
              </a:rPr>
              <a:t>jointly inpaint and repaint </a:t>
            </a:r>
            <a:r>
              <a:rPr lang="en" altLang="zh-CN" sz="2400" dirty="0">
                <a:latin typeface="Georgia Pro" panose="02040502050405020303" pitchFamily="18" charset="0"/>
              </a:rPr>
              <a:t>the propagated frame in the current window</a:t>
            </a:r>
            <a:endParaRPr lang="en" altLang="zh-CN" sz="2400" dirty="0">
              <a:solidFill>
                <a:srgbClr val="0070C0"/>
              </a:solidFill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pPr marL="0" indent="0">
              <a:buNone/>
            </a:pPr>
            <a:endParaRPr lang="en" altLang="zh-CN" sz="2400" dirty="0">
              <a:latin typeface="Georgia Pro" panose="02040502050405020303" pitchFamily="18" charset="0"/>
            </a:endParaRPr>
          </a:p>
          <a:p>
            <a:endParaRPr lang="en-US" altLang="zh-CN" sz="2400" dirty="0">
              <a:latin typeface="Georgia Pro" panose="02040502050405020303" pitchFamily="18" charset="0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C863C8-C49F-3F48-4741-557D7BF2C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CA4AE-C523-7B49-B62D-7D3D9B670670}" type="slidenum">
              <a:rPr kumimoji="1" lang="zh-CN" altLang="en-US" smtClean="0"/>
              <a:pPr/>
              <a:t>6</a:t>
            </a:fld>
            <a:endParaRPr kumimoji="1"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14B6CC33-0586-4128-2C9A-CFDB6434D019}"/>
              </a:ext>
            </a:extLst>
          </p:cNvPr>
          <p:cNvSpPr txBox="1">
            <a:spLocks/>
          </p:cNvSpPr>
          <p:nvPr/>
        </p:nvSpPr>
        <p:spPr>
          <a:xfrm>
            <a:off x="243910" y="360095"/>
            <a:ext cx="11948089" cy="7543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rgbClr val="000000"/>
                </a:solidFill>
                <a:latin typeface="Georgia" panose="02040502050405020303" pitchFamily="18" charset="0"/>
              </a:rPr>
              <a:t>Flow-Guided Temporal Warping</a:t>
            </a:r>
            <a:endParaRPr lang="en" altLang="zh-CN" sz="3600" b="1" dirty="0">
              <a:solidFill>
                <a:srgbClr val="000000"/>
              </a:solidFill>
              <a:latin typeface="Georgia" panose="02040502050405020303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DD39115-CF80-1CB9-10D5-AF10E17555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46" r="846"/>
          <a:stretch/>
        </p:blipFill>
        <p:spPr>
          <a:xfrm>
            <a:off x="503584" y="3735409"/>
            <a:ext cx="11099759" cy="173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959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611712-89B8-E532-1250-5F5EF9DB4B5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内容占位符 2">
            <a:extLst>
              <a:ext uri="{FF2B5EF4-FFF2-40B4-BE49-F238E27FC236}">
                <a16:creationId xmlns:a16="http://schemas.microsoft.com/office/drawing/2014/main" id="{E509EF3C-5804-E4C0-AAE0-B89BAB42EF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29700" y="1298705"/>
            <a:ext cx="6776770" cy="4832349"/>
          </a:xfrm>
        </p:spPr>
        <p:txBody>
          <a:bodyPr>
            <a:normAutofit/>
          </a:bodyPr>
          <a:lstStyle/>
          <a:p>
            <a:r>
              <a:rPr lang="en" altLang="zh-CN" sz="2400" dirty="0">
                <a:latin typeface="Georgia Pro" panose="02040502050405020303" pitchFamily="18" charset="0"/>
              </a:rPr>
              <a:t>Given that </a:t>
            </a:r>
            <a:r>
              <a:rPr lang="en" altLang="zh-CN" sz="2400" dirty="0">
                <a:solidFill>
                  <a:schemeClr val="accent2">
                    <a:lumMod val="75000"/>
                  </a:schemeClr>
                </a:solidFill>
                <a:latin typeface="Georgia Pro" panose="02040502050405020303" pitchFamily="18" charset="0"/>
              </a:rPr>
              <a:t>depth information </a:t>
            </a:r>
            <a:r>
              <a:rPr lang="en" altLang="zh-CN" sz="2400" dirty="0">
                <a:latin typeface="Georgia Pro" panose="02040502050405020303" pitchFamily="18" charset="0"/>
              </a:rPr>
              <a:t>can be obtained from NeRF for free, we leverage it as guidance to establish </a:t>
            </a:r>
            <a:r>
              <a:rPr lang="en" altLang="zh-CN" sz="2400" dirty="0">
                <a:solidFill>
                  <a:schemeClr val="accent2">
                    <a:lumMod val="75000"/>
                  </a:schemeClr>
                </a:solidFill>
                <a:latin typeface="Georgia Pro" panose="02040502050405020303" pitchFamily="18" charset="0"/>
              </a:rPr>
              <a:t>image correspondences </a:t>
            </a:r>
            <a:r>
              <a:rPr lang="en" altLang="zh-CN" sz="2400" dirty="0">
                <a:latin typeface="Georgia Pro" panose="02040502050405020303" pitchFamily="18" charset="0"/>
              </a:rPr>
              <a:t>between </a:t>
            </a:r>
            <a:r>
              <a:rPr lang="en" altLang="zh-CN" sz="2400" dirty="0">
                <a:solidFill>
                  <a:schemeClr val="accent2">
                    <a:lumMod val="75000"/>
                  </a:schemeClr>
                </a:solidFill>
                <a:latin typeface="Georgia Pro" panose="02040502050405020303" pitchFamily="18" charset="0"/>
              </a:rPr>
              <a:t>different views </a:t>
            </a:r>
            <a:r>
              <a:rPr lang="en" altLang="zh-CN" sz="2400" dirty="0">
                <a:latin typeface="Georgia Pro" panose="02040502050405020303" pitchFamily="18" charset="0"/>
              </a:rPr>
              <a:t>and then project edited pixels in the edited image to the corresponding pixels in other views, thereby enhancing consistency.</a:t>
            </a:r>
          </a:p>
          <a:p>
            <a:pPr lvl="1"/>
            <a:r>
              <a:rPr lang="en" altLang="zh-CN" sz="2000" dirty="0">
                <a:latin typeface="Georgia Pro" panose="02040502050405020303" pitchFamily="18" charset="0"/>
              </a:rPr>
              <a:t>the 3D point cloud associated with view </a:t>
            </a:r>
            <a:r>
              <a:rPr lang="en" altLang="zh-CN" sz="2000" i="1" u="sng" dirty="0" err="1">
                <a:latin typeface="Georgia Pro" panose="02040502050405020303" pitchFamily="18" charset="0"/>
              </a:rPr>
              <a:t>i</a:t>
            </a:r>
            <a:endParaRPr lang="en" altLang="zh-CN" sz="2000" i="1" u="sng" dirty="0">
              <a:latin typeface="Georgia Pro" panose="02040502050405020303" pitchFamily="18" charset="0"/>
            </a:endParaRP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pPr marL="0" indent="0">
              <a:buNone/>
            </a:pPr>
            <a:endParaRPr lang="en" altLang="zh-CN" sz="2400" dirty="0">
              <a:latin typeface="Georgia Pro" panose="02040502050405020303" pitchFamily="18" charset="0"/>
            </a:endParaRPr>
          </a:p>
          <a:p>
            <a:pPr lvl="1"/>
            <a:r>
              <a:rPr lang="en" altLang="zh-CN" sz="2000" dirty="0">
                <a:latin typeface="Georgia Pro" panose="02040502050405020303" pitchFamily="18" charset="0"/>
              </a:rPr>
              <a:t>the corresponding pixels on view </a:t>
            </a:r>
            <a:r>
              <a:rPr lang="en" altLang="zh-CN" sz="2000" i="1" u="sng" dirty="0">
                <a:latin typeface="Georgia Pro" panose="02040502050405020303" pitchFamily="18" charset="0"/>
              </a:rPr>
              <a:t>j</a:t>
            </a:r>
          </a:p>
          <a:p>
            <a:endParaRPr lang="en" altLang="zh-CN" sz="2400" dirty="0">
              <a:latin typeface="Georgia Pro" panose="02040502050405020303" pitchFamily="18" charset="0"/>
            </a:endParaRPr>
          </a:p>
          <a:p>
            <a:pPr marL="0" indent="0">
              <a:buNone/>
            </a:pPr>
            <a:endParaRPr lang="en" altLang="zh-CN" sz="2400" dirty="0">
              <a:latin typeface="Georgia Pro" panose="02040502050405020303" pitchFamily="18" charset="0"/>
            </a:endParaRPr>
          </a:p>
          <a:p>
            <a:endParaRPr lang="en-US" altLang="zh-CN" sz="2400" dirty="0">
              <a:latin typeface="Georgia Pro" panose="02040502050405020303" pitchFamily="18" charset="0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DB41C6-3F45-2905-557E-05919CAD9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CA4AE-C523-7B49-B62D-7D3D9B670670}" type="slidenum">
              <a:rPr kumimoji="1" lang="zh-CN" altLang="en-US" smtClean="0"/>
              <a:pPr/>
              <a:t>7</a:t>
            </a:fld>
            <a:endParaRPr kumimoji="1"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C3BC019-234F-798D-BF69-2BF4B20AEC2F}"/>
              </a:ext>
            </a:extLst>
          </p:cNvPr>
          <p:cNvSpPr txBox="1">
            <a:spLocks/>
          </p:cNvSpPr>
          <p:nvPr/>
        </p:nvSpPr>
        <p:spPr>
          <a:xfrm>
            <a:off x="243910" y="360095"/>
            <a:ext cx="11948089" cy="7543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solidFill>
                  <a:srgbClr val="000000"/>
                </a:solidFill>
                <a:latin typeface="Georgia" panose="02040502050405020303" pitchFamily="18" charset="0"/>
              </a:rPr>
              <a:t>Depth-Guided Spatial Warping</a:t>
            </a:r>
            <a:endParaRPr lang="en" altLang="zh-CN" sz="3600" b="1" dirty="0">
              <a:solidFill>
                <a:srgbClr val="000000"/>
              </a:solidFill>
              <a:latin typeface="Georgia" panose="02040502050405020303" pitchFamily="18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A76C06B-051C-F828-DE02-F53B8AD7356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356"/>
          <a:stretch/>
        </p:blipFill>
        <p:spPr>
          <a:xfrm>
            <a:off x="790210" y="1298705"/>
            <a:ext cx="4302048" cy="4839609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BCB0F68D-7474-44E5-8E7D-CA27C9442F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42461" y="3714879"/>
            <a:ext cx="2835611" cy="78258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1CA259D-EF86-588C-D7B3-7411EE75C3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2461" y="5076906"/>
            <a:ext cx="2642739" cy="5552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2192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7A71EC-1CE3-4F54-79B5-1420849727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583AAEC-8DDC-5174-18FB-408CC28269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DCA4AE-C523-7B49-B62D-7D3D9B670670}" type="slidenum">
              <a:rPr kumimoji="1" lang="zh-CN" altLang="en-US" smtClean="0"/>
              <a:pPr/>
              <a:t>8</a:t>
            </a:fld>
            <a:endParaRPr kumimoji="1"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385FBAA5-F517-D614-80B4-E21460863C95}"/>
              </a:ext>
            </a:extLst>
          </p:cNvPr>
          <p:cNvSpPr txBox="1">
            <a:spLocks/>
          </p:cNvSpPr>
          <p:nvPr/>
        </p:nvSpPr>
        <p:spPr>
          <a:xfrm>
            <a:off x="243909" y="360095"/>
            <a:ext cx="11696299" cy="75437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600" b="1" dirty="0">
                <a:latin typeface="Georgia Pro" panose="02040502050405020303" pitchFamily="18" charset="0"/>
                <a:ea typeface="+mn-ea"/>
                <a:cs typeface="+mn-cs"/>
              </a:rPr>
              <a:t>Some Results</a:t>
            </a:r>
            <a:r>
              <a:rPr lang="zh-CN" altLang="en-US" sz="3600" b="1" dirty="0">
                <a:latin typeface="Georgia Pro" panose="02040502050405020303" pitchFamily="18" charset="0"/>
                <a:ea typeface="+mn-ea"/>
                <a:cs typeface="+mn-cs"/>
              </a:rPr>
              <a:t> </a:t>
            </a:r>
            <a:r>
              <a:rPr lang="en-US" altLang="zh-CN" sz="2400" dirty="0">
                <a:latin typeface="Georgia Pro" panose="02040502050405020303" pitchFamily="18" charset="0"/>
                <a:ea typeface="+mn-ea"/>
                <a:cs typeface="+mn-cs"/>
              </a:rPr>
              <a:t>( [30x] faster than baseline; [+4] CLIP Score than baseline )</a:t>
            </a:r>
            <a:endParaRPr lang="en" altLang="zh-CN" sz="2400" dirty="0">
              <a:latin typeface="Georgia Pro" panose="02040502050405020303" pitchFamily="18" charset="0"/>
              <a:ea typeface="+mn-ea"/>
              <a:cs typeface="+mn-cs"/>
            </a:endParaRPr>
          </a:p>
        </p:txBody>
      </p:sp>
      <p:pic>
        <p:nvPicPr>
          <p:cNvPr id="9" name="1">
            <a:hlinkClick r:id="" action="ppaction://media"/>
            <a:extLst>
              <a:ext uri="{FF2B5EF4-FFF2-40B4-BE49-F238E27FC236}">
                <a16:creationId xmlns:a16="http://schemas.microsoft.com/office/drawing/2014/main" id="{2DAC5222-F31D-9E08-845F-73A57E6A56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22522" y="1114468"/>
            <a:ext cx="9346955" cy="5257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0314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4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7619</TotalTime>
  <Words>435</Words>
  <Application>Microsoft Macintosh PowerPoint</Application>
  <PresentationFormat>宽屏</PresentationFormat>
  <Paragraphs>87</Paragraphs>
  <Slides>8</Slides>
  <Notes>8</Notes>
  <HiddenSlides>0</HiddenSlides>
  <MMClips>3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等线</vt:lpstr>
      <vt:lpstr>等线 Light</vt:lpstr>
      <vt:lpstr>Arial</vt:lpstr>
      <vt:lpstr>Georgia</vt:lpstr>
      <vt:lpstr>Georgia Pro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NeuralEditor: Editing Neural Radiance Fields via Manipulating Point Clouds</dc:title>
  <dc:creator>Linzhan Mou</dc:creator>
  <cp:lastModifiedBy>Linzhan Mou</cp:lastModifiedBy>
  <cp:revision>694</cp:revision>
  <dcterms:created xsi:type="dcterms:W3CDTF">2023-08-15T01:50:25Z</dcterms:created>
  <dcterms:modified xsi:type="dcterms:W3CDTF">2024-04-02T06:04:47Z</dcterms:modified>
</cp:coreProperties>
</file>

<file path=docProps/thumbnail.jpeg>
</file>